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16"/>
  </p:notesMasterIdLst>
  <p:sldIdLst>
    <p:sldId id="256" r:id="rId2"/>
    <p:sldId id="272" r:id="rId3"/>
    <p:sldId id="257" r:id="rId4"/>
    <p:sldId id="259" r:id="rId5"/>
    <p:sldId id="258" r:id="rId6"/>
    <p:sldId id="260" r:id="rId7"/>
    <p:sldId id="271" r:id="rId8"/>
    <p:sldId id="261" r:id="rId9"/>
    <p:sldId id="273" r:id="rId10"/>
    <p:sldId id="274" r:id="rId11"/>
    <p:sldId id="275" r:id="rId12"/>
    <p:sldId id="276" r:id="rId13"/>
    <p:sldId id="27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B150B-C9BE-42D3-8B22-E76B04A31088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922ED-98C1-4AC9-9BCE-625C561FF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333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2BB9-9EA7-44CC-84AD-7AE2DEFADEFA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3364-90FE-4B79-8AD4-E02BE189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025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2BB9-9EA7-44CC-84AD-7AE2DEFADEFA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3364-90FE-4B79-8AD4-E02BE189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667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2BB9-9EA7-44CC-84AD-7AE2DEFADEFA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3364-90FE-4B79-8AD4-E02BE189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768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2BB9-9EA7-44CC-84AD-7AE2DEFADEFA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3364-90FE-4B79-8AD4-E02BE1895C0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5818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2BB9-9EA7-44CC-84AD-7AE2DEFADEFA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3364-90FE-4B79-8AD4-E02BE189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331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2BB9-9EA7-44CC-84AD-7AE2DEFADEFA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3364-90FE-4B79-8AD4-E02BE189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420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2BB9-9EA7-44CC-84AD-7AE2DEFADEFA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3364-90FE-4B79-8AD4-E02BE189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097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2BB9-9EA7-44CC-84AD-7AE2DEFADEFA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3364-90FE-4B79-8AD4-E02BE189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788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2BB9-9EA7-44CC-84AD-7AE2DEFADEFA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3364-90FE-4B79-8AD4-E02BE189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01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2BB9-9EA7-44CC-84AD-7AE2DEFADEFA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3364-90FE-4B79-8AD4-E02BE189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3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2BB9-9EA7-44CC-84AD-7AE2DEFADEFA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3364-90FE-4B79-8AD4-E02BE189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99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2BB9-9EA7-44CC-84AD-7AE2DEFADEFA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3364-90FE-4B79-8AD4-E02BE189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843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2BB9-9EA7-44CC-84AD-7AE2DEFADEFA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3364-90FE-4B79-8AD4-E02BE189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63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2BB9-9EA7-44CC-84AD-7AE2DEFADEFA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3364-90FE-4B79-8AD4-E02BE189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40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2BB9-9EA7-44CC-84AD-7AE2DEFADEFA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3364-90FE-4B79-8AD4-E02BE189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634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2BB9-9EA7-44CC-84AD-7AE2DEFADEFA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3364-90FE-4B79-8AD4-E02BE189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95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2BB9-9EA7-44CC-84AD-7AE2DEFADEFA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3364-90FE-4B79-8AD4-E02BE189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197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2BB9-9EA7-44CC-84AD-7AE2DEFADEFA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3364-90FE-4B79-8AD4-E02BE189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747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39B2BB9-9EA7-44CC-84AD-7AE2DEFADEFA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C1D3364-90FE-4B79-8AD4-E02BE189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41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5.png"/><Relationship Id="rId7" Type="http://schemas.openxmlformats.org/officeDocument/2006/relationships/image" Target="../media/image2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4B9AC3-3176-C620-7793-CF8AD8928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95" y="1854487"/>
            <a:ext cx="3255145" cy="48259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C32CF1-566D-0D3D-E241-8344AFCD2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100" y="60942"/>
            <a:ext cx="1219512" cy="12195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2E27-7FBB-F8AE-F874-64BC4DBE5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309" y="397126"/>
            <a:ext cx="11609033" cy="1766656"/>
          </a:xfrm>
        </p:spPr>
        <p:txBody>
          <a:bodyPr>
            <a:noAutofit/>
          </a:bodyPr>
          <a:lstStyle/>
          <a:p>
            <a:r>
              <a:rPr lang="ru-RU" sz="2400" b="1" dirty="0"/>
              <a:t>Красноярский край</a:t>
            </a:r>
            <a:br>
              <a:rPr lang="ru-RU" sz="2400" b="1" dirty="0"/>
            </a:br>
            <a:br>
              <a:rPr lang="ru-RU" sz="2400" b="1" dirty="0"/>
            </a:br>
            <a:r>
              <a:rPr lang="ru-RU" sz="2400" b="1" dirty="0"/>
              <a:t>Краевое государственное бюджетное учреждение социального обслуживания</a:t>
            </a:r>
            <a:br>
              <a:rPr lang="ru-RU" sz="2400" b="1" dirty="0"/>
            </a:br>
            <a:r>
              <a:rPr lang="ru-RU" sz="2400" b="1" dirty="0"/>
              <a:t> «комплексный центр социального обслуживания населения </a:t>
            </a:r>
            <a:br>
              <a:rPr lang="ru-RU" sz="2400" b="1" dirty="0"/>
            </a:br>
            <a:r>
              <a:rPr lang="ru-RU" sz="2400" b="1" dirty="0"/>
              <a:t>«сухобузимский»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7D4A1B-7236-A2C9-FD99-4064812F155C}"/>
              </a:ext>
            </a:extLst>
          </p:cNvPr>
          <p:cNvSpPr txBox="1"/>
          <p:nvPr/>
        </p:nvSpPr>
        <p:spPr>
          <a:xfrm>
            <a:off x="4660775" y="3179222"/>
            <a:ext cx="5255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omic Sans MS" panose="030F0702030302020204" pitchFamily="66" charset="0"/>
              </a:rPr>
              <a:t>Танзиля Асгатовна Алимцева </a:t>
            </a:r>
          </a:p>
          <a:p>
            <a:pPr algn="ctr"/>
            <a:r>
              <a:rPr lang="ru-RU" sz="1600" dirty="0">
                <a:latin typeface="Comic Sans MS" panose="030F0702030302020204" pitchFamily="66" charset="0"/>
              </a:rPr>
              <a:t>Заведующий социально-реабилитационным отделением для несовершеннолетних, руководитель проекта «Команда добрых дел»</a:t>
            </a:r>
          </a:p>
        </p:txBody>
      </p:sp>
    </p:spTree>
    <p:extLst>
      <p:ext uri="{BB962C8B-B14F-4D97-AF65-F5344CB8AC3E}">
        <p14:creationId xmlns:p14="http://schemas.microsoft.com/office/powerpoint/2010/main" val="1516200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B332E0-6D79-DADA-1BB6-A57BD6774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2" y="5094150"/>
            <a:ext cx="2599486" cy="14652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5ED629-A70D-CC43-D965-E17D443A3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6" y="275401"/>
            <a:ext cx="2260787" cy="4009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190917-8972-58E1-67A0-7BED7BF4E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50" y="2759626"/>
            <a:ext cx="2143466" cy="3799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540B92-F72C-BF39-A3A6-56F5241985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78529" y="23419"/>
            <a:ext cx="1100245" cy="14669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0040BE9-9877-4CC1-B446-3B8A253053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258" y="5210429"/>
            <a:ext cx="1725227" cy="1293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6B77714-B56A-F1F1-EBC5-43F70F9930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868" y="363756"/>
            <a:ext cx="2318647" cy="1456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1E674B3-427D-48CC-348B-FAE9267877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828" y="1647571"/>
            <a:ext cx="5632846" cy="3168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E8AF8B-F427-090C-059F-BBF1A374F3C6}"/>
              </a:ext>
            </a:extLst>
          </p:cNvPr>
          <p:cNvSpPr txBox="1"/>
          <p:nvPr/>
        </p:nvSpPr>
        <p:spPr>
          <a:xfrm>
            <a:off x="3684234" y="5343594"/>
            <a:ext cx="28419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сувениров, оберегов, брошей, открыток. Письма для участников СВО. </a:t>
            </a:r>
          </a:p>
        </p:txBody>
      </p:sp>
    </p:spTree>
    <p:extLst>
      <p:ext uri="{BB962C8B-B14F-4D97-AF65-F5344CB8AC3E}">
        <p14:creationId xmlns:p14="http://schemas.microsoft.com/office/powerpoint/2010/main" val="1654029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E86A86-73DD-B66F-AB5D-8DFEE8651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46" y="189361"/>
            <a:ext cx="4040255" cy="2658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077A7C-EA79-945E-2EA7-EA10D6F33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46" y="3783522"/>
            <a:ext cx="4040256" cy="2840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B83D8A-FC4D-8282-DD55-3AE5EB828C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05" y="233623"/>
            <a:ext cx="3235346" cy="261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473DD2-0A11-B8F4-AB42-0FDAE554A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364" y="338061"/>
            <a:ext cx="3235347" cy="2361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A8886C-1F5D-73A3-0965-E73C95032E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2" r="10569"/>
          <a:stretch/>
        </p:blipFill>
        <p:spPr>
          <a:xfrm>
            <a:off x="8600974" y="4040889"/>
            <a:ext cx="3392758" cy="2372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A4A83D-FECA-47F6-E6EF-1C3B107D10D3}"/>
              </a:ext>
            </a:extLst>
          </p:cNvPr>
          <p:cNvSpPr txBox="1"/>
          <p:nvPr/>
        </p:nvSpPr>
        <p:spPr>
          <a:xfrm>
            <a:off x="665826" y="3097833"/>
            <a:ext cx="2841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участниками СВО и их семьями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7B1FDB8-4434-A4EC-27FF-75B855C257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40" y="3957805"/>
            <a:ext cx="1916611" cy="26665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BFCB57-786E-E49A-13D2-B0BB0DB7FA91}"/>
              </a:ext>
            </a:extLst>
          </p:cNvPr>
          <p:cNvSpPr txBox="1"/>
          <p:nvPr/>
        </p:nvSpPr>
        <p:spPr>
          <a:xfrm>
            <a:off x="4692355" y="2990111"/>
            <a:ext cx="3545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-  пилотная площадка Всероссийской патриотической просветительской акции 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Знание.Герои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C90519-17E3-744F-175C-53896F62AB6E}"/>
              </a:ext>
            </a:extLst>
          </p:cNvPr>
          <p:cNvSpPr txBox="1"/>
          <p:nvPr/>
        </p:nvSpPr>
        <p:spPr>
          <a:xfrm>
            <a:off x="8563769" y="2798882"/>
            <a:ext cx="34825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Коллективом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 СО «КЦСОН «Сухобузимский» отправлены посылки с тактическими перчатками, сладкими гостинцами, чаем, кофе, носками, медикаментами. </a:t>
            </a:r>
          </a:p>
        </p:txBody>
      </p:sp>
    </p:spTree>
    <p:extLst>
      <p:ext uri="{BB962C8B-B14F-4D97-AF65-F5344CB8AC3E}">
        <p14:creationId xmlns:p14="http://schemas.microsoft.com/office/powerpoint/2010/main" val="3235866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CF0D0A-0115-4CFA-0C8D-7A144FD8AF2E}"/>
              </a:ext>
            </a:extLst>
          </p:cNvPr>
          <p:cNvSpPr/>
          <p:nvPr/>
        </p:nvSpPr>
        <p:spPr>
          <a:xfrm>
            <a:off x="2784473" y="231553"/>
            <a:ext cx="6315138" cy="13179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>
                <a:solidFill>
                  <a:schemeClr val="tx1"/>
                </a:solidFill>
              </a:rPr>
              <a:t>Направление </a:t>
            </a:r>
          </a:p>
          <a:p>
            <a:pPr algn="ctr"/>
            <a:r>
              <a:rPr lang="ru-RU" sz="2800" i="1" dirty="0">
                <a:solidFill>
                  <a:schemeClr val="tx1"/>
                </a:solidFill>
              </a:rPr>
              <a:t>«</a:t>
            </a:r>
            <a:r>
              <a:rPr lang="ru-RU" sz="2800" dirty="0">
                <a:solidFill>
                  <a:schemeClr val="tx1"/>
                </a:solidFill>
              </a:rPr>
              <a:t>Организация досуговой деятельности»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FDAFE64-0A76-25DD-B2C9-F4215430BE23}"/>
              </a:ext>
            </a:extLst>
          </p:cNvPr>
          <p:cNvCxnSpPr>
            <a:cxnSpLocks/>
          </p:cNvCxnSpPr>
          <p:nvPr/>
        </p:nvCxnSpPr>
        <p:spPr>
          <a:xfrm>
            <a:off x="6092485" y="1549453"/>
            <a:ext cx="0" cy="53085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39308E8-9A69-C929-B5F6-16DFD4106967}"/>
              </a:ext>
            </a:extLst>
          </p:cNvPr>
          <p:cNvSpPr/>
          <p:nvPr/>
        </p:nvSpPr>
        <p:spPr>
          <a:xfrm>
            <a:off x="522146" y="1802155"/>
            <a:ext cx="4786700" cy="79455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летняя площадка «С чего начинается Родина?». Площадка организована совместно с АНО «Его руки». Охвачено более 70 детей Сухобузимского района.   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A923B77-EC77-E6E3-0D9E-07008B1E8137}"/>
              </a:ext>
            </a:extLst>
          </p:cNvPr>
          <p:cNvCxnSpPr>
            <a:cxnSpLocks/>
          </p:cNvCxnSpPr>
          <p:nvPr/>
        </p:nvCxnSpPr>
        <p:spPr>
          <a:xfrm>
            <a:off x="5308847" y="2199434"/>
            <a:ext cx="7836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6A8FD5A-F404-74D9-DD7F-3B4001AD718C}"/>
              </a:ext>
            </a:extLst>
          </p:cNvPr>
          <p:cNvCxnSpPr>
            <a:cxnSpLocks/>
          </p:cNvCxnSpPr>
          <p:nvPr/>
        </p:nvCxnSpPr>
        <p:spPr>
          <a:xfrm>
            <a:off x="6092485" y="2893372"/>
            <a:ext cx="7836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32A21E0-E91A-1F90-247F-788ADD8ACEDB}"/>
              </a:ext>
            </a:extLst>
          </p:cNvPr>
          <p:cNvSpPr/>
          <p:nvPr/>
        </p:nvSpPr>
        <p:spPr>
          <a:xfrm>
            <a:off x="6789274" y="2214961"/>
            <a:ext cx="5176869" cy="13179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Серия занятий по формированию духовно-нравственных качеств у подрастающего поколения «Рецепт счастья». Новое направление работы в проекте, запустилось с октября 2023 года.  Занятия проводят еженедельно волонтеры благотворительного фонда «Поддержка». 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9708374-28C8-D2DA-C9E6-D4AB55877A31}"/>
              </a:ext>
            </a:extLst>
          </p:cNvPr>
          <p:cNvCxnSpPr>
            <a:cxnSpLocks/>
          </p:cNvCxnSpPr>
          <p:nvPr/>
        </p:nvCxnSpPr>
        <p:spPr>
          <a:xfrm>
            <a:off x="5308846" y="3906905"/>
            <a:ext cx="7836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04490D5-0F97-B9A3-4B1E-94CE1CA62D38}"/>
              </a:ext>
            </a:extLst>
          </p:cNvPr>
          <p:cNvSpPr/>
          <p:nvPr/>
        </p:nvSpPr>
        <p:spPr>
          <a:xfrm>
            <a:off x="301842" y="3246693"/>
            <a:ext cx="5176868" cy="125428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аниматора  с г. Красноярска в проект  для проведения игровых программ ко Дню знаний и для новогодней программы, организованной для детей участников СВО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EBB166A-2CC2-C4D5-A147-A5ADC5FF2460}"/>
              </a:ext>
            </a:extLst>
          </p:cNvPr>
          <p:cNvCxnSpPr>
            <a:cxnSpLocks/>
          </p:cNvCxnSpPr>
          <p:nvPr/>
        </p:nvCxnSpPr>
        <p:spPr>
          <a:xfrm>
            <a:off x="6092485" y="4938195"/>
            <a:ext cx="7836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2649AAB-AE81-3BCF-F49C-8C24A3BF2BC1}"/>
              </a:ext>
            </a:extLst>
          </p:cNvPr>
          <p:cNvSpPr/>
          <p:nvPr/>
        </p:nvSpPr>
        <p:spPr>
          <a:xfrm>
            <a:off x="6706260" y="4604658"/>
            <a:ext cx="5176869" cy="114035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новогодних спектаклей для детей, проживающих на территории Сухобузимского района совместно с АНО «Его руки» и БФ «Поддержка». – спектакли проведены на 2 территориях района и охватили более 200 ребят. </a:t>
            </a:r>
          </a:p>
        </p:txBody>
      </p:sp>
    </p:spTree>
    <p:extLst>
      <p:ext uri="{BB962C8B-B14F-4D97-AF65-F5344CB8AC3E}">
        <p14:creationId xmlns:p14="http://schemas.microsoft.com/office/powerpoint/2010/main" val="2035137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DBEF3F-A485-5687-F99B-C7A91AB79B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8"/>
          <a:stretch/>
        </p:blipFill>
        <p:spPr>
          <a:xfrm>
            <a:off x="234518" y="4439181"/>
            <a:ext cx="3257111" cy="2249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D36377-BC0C-7359-D5B7-8551C8B33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2" y="1089695"/>
            <a:ext cx="1666191" cy="2587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C3E636A-42C7-1B54-C203-57B0E04170EA}"/>
              </a:ext>
            </a:extLst>
          </p:cNvPr>
          <p:cNvSpPr/>
          <p:nvPr/>
        </p:nvSpPr>
        <p:spPr>
          <a:xfrm>
            <a:off x="2473753" y="169410"/>
            <a:ext cx="7114129" cy="85152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>
                <a:solidFill>
                  <a:schemeClr val="tx1"/>
                </a:solidFill>
              </a:rPr>
              <a:t>Направление </a:t>
            </a:r>
          </a:p>
          <a:p>
            <a:pPr algn="ctr"/>
            <a:r>
              <a:rPr lang="ru-RU" sz="2800" i="1" dirty="0">
                <a:solidFill>
                  <a:schemeClr val="tx1"/>
                </a:solidFill>
              </a:rPr>
              <a:t>«</a:t>
            </a:r>
            <a:r>
              <a:rPr lang="ru-RU" sz="2800" dirty="0">
                <a:solidFill>
                  <a:schemeClr val="tx1"/>
                </a:solidFill>
              </a:rPr>
              <a:t>Организация досуговой деятельности»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8E3682-D502-C6EA-23DC-9F05DFB241EA}"/>
              </a:ext>
            </a:extLst>
          </p:cNvPr>
          <p:cNvSpPr txBox="1"/>
          <p:nvPr/>
        </p:nvSpPr>
        <p:spPr>
          <a:xfrm>
            <a:off x="150367" y="3834679"/>
            <a:ext cx="3107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летняя площадка «С чего начинается Родина?»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821A3C-EE79-E067-EC0E-DC8D8A7E8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440" y="1255730"/>
            <a:ext cx="3356015" cy="2344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43B788-9338-4475-0083-65967365A813}"/>
              </a:ext>
            </a:extLst>
          </p:cNvPr>
          <p:cNvSpPr txBox="1"/>
          <p:nvPr/>
        </p:nvSpPr>
        <p:spPr>
          <a:xfrm>
            <a:off x="3748596" y="3726957"/>
            <a:ext cx="38418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Серия занятий по формированию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духовно-нравственных качеств у подрастающего поколения «Рецепт счастья».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DEA3C2F-8C0A-362D-84D3-0381A1771E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22" y="4601909"/>
            <a:ext cx="3131372" cy="2113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86A3F28-951F-2FD1-EA25-D63586520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476" y="1255730"/>
            <a:ext cx="3049961" cy="2011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B0BFEA4-EB5B-4693-A5DD-C3126356E1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047" y="4340061"/>
            <a:ext cx="3466820" cy="23485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9B99CD-8FBF-4D3B-51DC-B35B20B1F9A6}"/>
              </a:ext>
            </a:extLst>
          </p:cNvPr>
          <p:cNvSpPr txBox="1"/>
          <p:nvPr/>
        </p:nvSpPr>
        <p:spPr>
          <a:xfrm>
            <a:off x="7874269" y="3326794"/>
            <a:ext cx="41364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аниматора  с г. Красноярска в проект  для проведения  новогодней программы, организованной для детей участников СВО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организация новогодних спектаклей. </a:t>
            </a:r>
          </a:p>
        </p:txBody>
      </p:sp>
    </p:spTree>
    <p:extLst>
      <p:ext uri="{BB962C8B-B14F-4D97-AF65-F5344CB8AC3E}">
        <p14:creationId xmlns:p14="http://schemas.microsoft.com/office/powerpoint/2010/main" val="1161446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E2610EE-ABF8-6040-D017-72EC7A789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093" y="855957"/>
            <a:ext cx="4621565" cy="462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55421C-B010-BFA4-E3C9-A0014C4C7531}"/>
              </a:ext>
            </a:extLst>
          </p:cNvPr>
          <p:cNvSpPr txBox="1"/>
          <p:nvPr/>
        </p:nvSpPr>
        <p:spPr>
          <a:xfrm>
            <a:off x="605902" y="330498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 социальных сетях: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96E318-7948-BD9F-6396-DA2CEF90BFB3}"/>
              </a:ext>
            </a:extLst>
          </p:cNvPr>
          <p:cNvSpPr txBox="1"/>
          <p:nvPr/>
        </p:nvSpPr>
        <p:spPr>
          <a:xfrm>
            <a:off x="3048740" y="5749785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ссылка: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https://vk.com/kcson_suhobuzimsky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22B3C3-5164-FBFD-54A6-83227EFE1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2793">
            <a:off x="8268994" y="3103485"/>
            <a:ext cx="3781702" cy="37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54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92AA7F-8F75-D9AC-8315-592F9100B1FA}"/>
              </a:ext>
            </a:extLst>
          </p:cNvPr>
          <p:cNvSpPr/>
          <p:nvPr/>
        </p:nvSpPr>
        <p:spPr>
          <a:xfrm>
            <a:off x="4096304" y="280815"/>
            <a:ext cx="3999391" cy="6591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«Команда добрых дел»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DA7009-1917-8161-1BEF-452FC151152B}"/>
              </a:ext>
            </a:extLst>
          </p:cNvPr>
          <p:cNvSpPr/>
          <p:nvPr/>
        </p:nvSpPr>
        <p:spPr>
          <a:xfrm>
            <a:off x="3442317" y="1415988"/>
            <a:ext cx="5488620" cy="9770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Цель: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объединение усилий волонтеров, волонтерских и некоммерческих организаций для реализации совместных социальных проектов на территории Сухобузимского района</a:t>
            </a:r>
            <a:endParaRPr lang="ru-RU" sz="1400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759E4627-C256-0166-EDFF-FA31321AE443}"/>
              </a:ext>
            </a:extLst>
          </p:cNvPr>
          <p:cNvCxnSpPr/>
          <p:nvPr/>
        </p:nvCxnSpPr>
        <p:spPr>
          <a:xfrm flipV="1">
            <a:off x="6174789" y="939980"/>
            <a:ext cx="0" cy="417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563DD44-FD4B-3B3B-7A9D-C62A0E3873B2}"/>
              </a:ext>
            </a:extLst>
          </p:cNvPr>
          <p:cNvSpPr/>
          <p:nvPr/>
        </p:nvSpPr>
        <p:spPr>
          <a:xfrm>
            <a:off x="866141" y="2709268"/>
            <a:ext cx="10774132" cy="21645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 и привлекать новых людей и партнеров для реализации социально- ориентированных проектов на территории Сухобузимского района;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предоставить возможность подросткам и молодежи проявить себя, реализовать</a:t>
            </a:r>
            <a:br>
              <a:rPr lang="ru-RU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свой потенциал, помогая другим;</a:t>
            </a:r>
            <a:br>
              <a:rPr lang="ru-RU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замещать асоциальное поведение подростков и молодёжи на социальное;</a:t>
            </a:r>
            <a:br>
              <a:rPr lang="ru-RU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формировать духовно-нравственные качества у подрастающего поколения;</a:t>
            </a:r>
            <a:br>
              <a:rPr lang="ru-RU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воспитывать у подростков чувство патриотизма, ответственного отношения к</a:t>
            </a:r>
            <a:br>
              <a:rPr lang="ru-RU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окружающему миру;</a:t>
            </a:r>
            <a:br>
              <a:rPr lang="ru-RU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организовывать занятость, полезный досуг для детей и подростков</a:t>
            </a:r>
            <a:r>
              <a:rPr lang="ru-RU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40C90EF0-6BAC-DC44-2C82-345BAAC759BF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6186627" y="2393058"/>
            <a:ext cx="0" cy="305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6BFEC8C-3704-E558-C76C-B61789CE8D96}"/>
              </a:ext>
            </a:extLst>
          </p:cNvPr>
          <p:cNvSpPr/>
          <p:nvPr/>
        </p:nvSpPr>
        <p:spPr>
          <a:xfrm>
            <a:off x="866141" y="5276310"/>
            <a:ext cx="10774132" cy="1488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Этапы проекта: </a:t>
            </a:r>
            <a:endParaRPr lang="en-US" sz="14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1 – Подготовительный – разработка концепции проекта, поиск  волонтеров, волонтерских и некоммерческих организаций и установление партнерских отношений для реализации проекта</a:t>
            </a: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– Практический – осуществление совместной деятельности участников проекта по двум направлениям: патриотическое и организация досуговой деятельности</a:t>
            </a:r>
          </a:p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3 – Итоговый – анализ, подведение промежуточных итогов и планирование дальнейшего развития проекта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602657A-0224-0A6F-437C-740A8D4FE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661" y="4832962"/>
            <a:ext cx="125294" cy="44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60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9B98B7-F51A-6C26-60F8-6F8DA69EA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73" y="-111555"/>
            <a:ext cx="6631965" cy="667594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12C00E-348C-F89D-6C65-5FD39FE6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590" y="78697"/>
            <a:ext cx="1219512" cy="1219512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C38CDD3B-F8F3-4179-2F80-61281E465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14" y="670882"/>
            <a:ext cx="2019208" cy="201920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8F80149-E244-23EF-E3C4-175A27994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210" y="3071235"/>
            <a:ext cx="2700575" cy="270057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384FD6E-FC24-6FF0-E169-8BB6D98F7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69" y="826600"/>
            <a:ext cx="2906618" cy="217754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B91149E-9FAA-2663-E53D-BD54DFA64C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22" y="3294979"/>
            <a:ext cx="2177542" cy="217754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0848B7F-9BC4-5F0A-CDAA-626F9794513F}"/>
              </a:ext>
            </a:extLst>
          </p:cNvPr>
          <p:cNvSpPr txBox="1"/>
          <p:nvPr/>
        </p:nvSpPr>
        <p:spPr>
          <a:xfrm>
            <a:off x="6330217" y="1017393"/>
            <a:ext cx="5699464" cy="5550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современном мире из гаджетов  на детей идет мощный информационный поток</a:t>
            </a:r>
            <a:r>
              <a:rPr lang="ru-RU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который 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зачастую содержит недостоверные или искаженные факты, особенно в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свете последних событий. </a:t>
            </a:r>
          </a:p>
          <a:p>
            <a:pPr marL="0" indent="0">
              <a:buNone/>
            </a:pPr>
            <a:endParaRPr lang="ru-RU" sz="1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помощью интернета появились «друзья» подростков, которые внедряются в доверие, пытаются повлиять   на детское восприятие родной культуры, истории, традиционных ценностей, склоняя к асоциальному поведению.</a:t>
            </a:r>
          </a:p>
          <a:p>
            <a:pPr marL="0" indent="0">
              <a:buNone/>
            </a:pPr>
            <a:endParaRPr lang="ru-RU" sz="1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Современные дети  порой не знают и не умеют организовать свой досуг. Даже собираясь в компаниях, можно наблюдать, как все сидят в своих смартфонах, тем самым теряя навык общения и выстраивания коммуникации с миром.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 проект направлен на выстраивание здоровой коммуникации детей и подростков как с самим собой,  с реальным миром, так и с виртуальным.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хотим донести до детей ценность человеческих качеств, таких как сопереживание, отзывчивость, сострадание, взаимопонимание, уважение  в мире, в стране, в своем родном районе, селе.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нас нет цели оградить детей от гаджетов, но мы выстроили работу в проекте так, что дети транслируют в своих социальных сетях позитивный, творческий, патриотический, а главное не агрессивный  контент. </a:t>
            </a:r>
          </a:p>
        </p:txBody>
      </p:sp>
    </p:spTree>
    <p:extLst>
      <p:ext uri="{BB962C8B-B14F-4D97-AF65-F5344CB8AC3E}">
        <p14:creationId xmlns:p14="http://schemas.microsoft.com/office/powerpoint/2010/main" val="272150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6F00B6-5FF1-518C-49CE-36C3C0CF9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100" y="60942"/>
            <a:ext cx="1219512" cy="12195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6DD519-6A40-BFFD-769A-9CDE2B1F0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3990">
            <a:off x="1197100" y="3189422"/>
            <a:ext cx="2607144" cy="413024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FA6D8A-16C1-3B71-2E12-16AB65E6B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1270">
            <a:off x="3001337" y="4078315"/>
            <a:ext cx="982102" cy="17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345C1A-D3D9-436E-BAD1-C03CA3D84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6010" flipH="1">
            <a:off x="8176586" y="3478626"/>
            <a:ext cx="2121058" cy="336018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53A1FE0-BA35-A639-311F-2BC41DE224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8" b="34240"/>
          <a:stretch/>
        </p:blipFill>
        <p:spPr>
          <a:xfrm rot="17987953">
            <a:off x="7842021" y="4121880"/>
            <a:ext cx="900769" cy="1265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CDF2FA-39EF-D31E-B612-C48408605FDA}"/>
              </a:ext>
            </a:extLst>
          </p:cNvPr>
          <p:cNvSpPr txBox="1"/>
          <p:nvPr/>
        </p:nvSpPr>
        <p:spPr>
          <a:xfrm>
            <a:off x="372863" y="590176"/>
            <a:ext cx="107485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началом СВО пошел агрессивный, массированный, ложный поток информации через СМИ и социальные сети,  дискредитирующий военнослужащих Российской армии, руководство страны, искажающий исторические факты, деятелей, внесших вклад в развитие страны и культуры.  Это привело к тому, что появились неприязненные отношения к людям русской национальности, более того, эту неприязнь к своей национальности, культуре и традициям пытаются привить молодым умам.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Заметив, такую ситуацию среди молодежи: агрессия, ненависть друг к другу, безразличие к окружающему миру, в ноябре 2022 года у нас появилась идея создать проект, объединяющий  усилия наших специалистов и   волонтеров, волонтерских и некоммерческих  организаций для воспитания здоровой, культурной, воспитанной и здравомыслящей личности ребенка.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992FEF-8EBB-97DE-8581-48B9BB3CB6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752" y="3334180"/>
            <a:ext cx="5288327" cy="372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47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32BB33-C586-0A89-ECA4-5450E8545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100" y="60942"/>
            <a:ext cx="1219512" cy="121951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6DC2F18-A50A-6994-6B60-F70DB51F35BE}"/>
              </a:ext>
            </a:extLst>
          </p:cNvPr>
          <p:cNvSpPr/>
          <p:nvPr/>
        </p:nvSpPr>
        <p:spPr>
          <a:xfrm>
            <a:off x="3790765" y="670698"/>
            <a:ext cx="4367814" cy="12195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Команда добрых дел 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13883DE5-01F2-5E32-3C4E-8500B020F21C}"/>
              </a:ext>
            </a:extLst>
          </p:cNvPr>
          <p:cNvCxnSpPr>
            <a:cxnSpLocks/>
          </p:cNvCxnSpPr>
          <p:nvPr/>
        </p:nvCxnSpPr>
        <p:spPr>
          <a:xfrm flipH="1">
            <a:off x="3879542" y="1988598"/>
            <a:ext cx="852256" cy="1180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4B6FDF56-9636-0588-9350-06DDFBEE4968}"/>
              </a:ext>
            </a:extLst>
          </p:cNvPr>
          <p:cNvCxnSpPr>
            <a:cxnSpLocks/>
          </p:cNvCxnSpPr>
          <p:nvPr/>
        </p:nvCxnSpPr>
        <p:spPr>
          <a:xfrm>
            <a:off x="7174636" y="1988598"/>
            <a:ext cx="735368" cy="1180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3CEED2A-514B-ED21-D5CA-55FFDB04BA5A}"/>
              </a:ext>
            </a:extLst>
          </p:cNvPr>
          <p:cNvSpPr/>
          <p:nvPr/>
        </p:nvSpPr>
        <p:spPr>
          <a:xfrm>
            <a:off x="773837" y="3267716"/>
            <a:ext cx="4367814" cy="121951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Патриотическое направление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6543964-6B15-AEB4-E792-6A61E47D886D}"/>
              </a:ext>
            </a:extLst>
          </p:cNvPr>
          <p:cNvSpPr/>
          <p:nvPr/>
        </p:nvSpPr>
        <p:spPr>
          <a:xfrm>
            <a:off x="7170042" y="3267716"/>
            <a:ext cx="4367814" cy="13179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/>
              <a:t>Направление «</a:t>
            </a:r>
            <a:r>
              <a:rPr lang="ru-RU" sz="2800" dirty="0"/>
              <a:t>Организация досуговой деятельности»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FD25E97-4E38-686F-7E3B-91036DDA2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7647">
            <a:off x="1298506" y="4585616"/>
            <a:ext cx="2492259" cy="2459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400D343-337D-6755-CA21-A3DE52969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433" y="4585616"/>
            <a:ext cx="2797870" cy="2309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645A577-A924-9697-8713-0417D624A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54" y="1528445"/>
            <a:ext cx="2536891" cy="190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48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DE895B-7F1A-8FB1-330F-BF99DE5A0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100" y="60942"/>
            <a:ext cx="1219512" cy="121951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5EA635-34B9-3EF7-A0B8-0DD548EF570B}"/>
              </a:ext>
            </a:extLst>
          </p:cNvPr>
          <p:cNvSpPr/>
          <p:nvPr/>
        </p:nvSpPr>
        <p:spPr>
          <a:xfrm>
            <a:off x="3003615" y="103160"/>
            <a:ext cx="5973470" cy="93047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Патриотическое направление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444F119E-CCBC-0193-6AA2-E44B68C42EFA}"/>
              </a:ext>
            </a:extLst>
          </p:cNvPr>
          <p:cNvCxnSpPr>
            <a:cxnSpLocks/>
          </p:cNvCxnSpPr>
          <p:nvPr/>
        </p:nvCxnSpPr>
        <p:spPr>
          <a:xfrm>
            <a:off x="6122077" y="1033631"/>
            <a:ext cx="0" cy="58243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1EEF21D-AB0C-6543-355B-489C9F1A807D}"/>
              </a:ext>
            </a:extLst>
          </p:cNvPr>
          <p:cNvCxnSpPr>
            <a:cxnSpLocks/>
          </p:cNvCxnSpPr>
          <p:nvPr/>
        </p:nvCxnSpPr>
        <p:spPr>
          <a:xfrm>
            <a:off x="4917673" y="1455938"/>
            <a:ext cx="12044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5B816D7-A4DE-3E8A-A3C1-ED3AF5DF90AC}"/>
              </a:ext>
            </a:extLst>
          </p:cNvPr>
          <p:cNvSpPr/>
          <p:nvPr/>
        </p:nvSpPr>
        <p:spPr>
          <a:xfrm>
            <a:off x="234894" y="1261351"/>
            <a:ext cx="5146376" cy="110044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</a:rPr>
              <a:t>установлено сотрудничество: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</a:rPr>
              <a:t> с волонтерской организацией </a:t>
            </a:r>
            <a:r>
              <a:rPr lang="en-US" sz="1400" dirty="0">
                <a:solidFill>
                  <a:schemeClr val="tx1"/>
                </a:solidFill>
              </a:rPr>
              <a:t>#</a:t>
            </a:r>
            <a:r>
              <a:rPr lang="ru-RU" sz="1400" dirty="0" err="1">
                <a:solidFill>
                  <a:schemeClr val="tx1"/>
                </a:solidFill>
              </a:rPr>
              <a:t>Сибирскаядивизия</a:t>
            </a:r>
            <a:endParaRPr lang="ru-RU" sz="14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</a:rPr>
              <a:t>с волонтером гуманитарного проекта Общественной палаты Красноярского края «И</a:t>
            </a:r>
            <a:r>
              <a:rPr lang="en-US" sz="1400" dirty="0">
                <a:solidFill>
                  <a:schemeClr val="tx1"/>
                </a:solidFill>
              </a:rPr>
              <a:t>Z</a:t>
            </a:r>
            <a:r>
              <a:rPr lang="ru-RU" sz="1400" dirty="0">
                <a:solidFill>
                  <a:schemeClr val="tx1"/>
                </a:solidFill>
              </a:rPr>
              <a:t> Сибири сынам России»,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</a:rPr>
              <a:t> с участниками СВО и их семьями</a:t>
            </a:r>
            <a:endParaRPr lang="ru-RU" sz="14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5C58A6A-8A6B-24D3-0BA3-0C109203A790}"/>
              </a:ext>
            </a:extLst>
          </p:cNvPr>
          <p:cNvSpPr/>
          <p:nvPr/>
        </p:nvSpPr>
        <p:spPr>
          <a:xfrm>
            <a:off x="6523974" y="1749834"/>
            <a:ext cx="5433132" cy="110044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</a:rPr>
              <a:t>Мы -  пилотная площадка Всероссийской патриотической просветительской акции «</a:t>
            </a:r>
            <a:r>
              <a:rPr lang="ru-RU" sz="1400" dirty="0" err="1">
                <a:solidFill>
                  <a:schemeClr val="tx1"/>
                </a:solidFill>
              </a:rPr>
              <a:t>Знание.Герои</a:t>
            </a:r>
            <a:r>
              <a:rPr lang="ru-RU" sz="1400" dirty="0">
                <a:solidFill>
                  <a:schemeClr val="tx1"/>
                </a:solidFill>
              </a:rPr>
              <a:t>» . Проведено 4 мероприятия, приняло участие 80 человек, в том числе волонтер гуманитарного проекта Общественной палаты Красноярского края «ИZ Сибири сынам России»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901E497D-032B-CD8A-0E1D-7C10E6D1B148}"/>
              </a:ext>
            </a:extLst>
          </p:cNvPr>
          <p:cNvCxnSpPr>
            <a:cxnSpLocks/>
          </p:cNvCxnSpPr>
          <p:nvPr/>
        </p:nvCxnSpPr>
        <p:spPr>
          <a:xfrm>
            <a:off x="6122077" y="2025589"/>
            <a:ext cx="4018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24C58FA-91FD-49BE-4FA9-6438C33581DB}"/>
              </a:ext>
            </a:extLst>
          </p:cNvPr>
          <p:cNvCxnSpPr>
            <a:cxnSpLocks/>
          </p:cNvCxnSpPr>
          <p:nvPr/>
        </p:nvCxnSpPr>
        <p:spPr>
          <a:xfrm>
            <a:off x="4917673" y="3250732"/>
            <a:ext cx="12044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BD6A61C-739E-83F9-CEAC-7116F3E7BCBD}"/>
              </a:ext>
            </a:extLst>
          </p:cNvPr>
          <p:cNvSpPr/>
          <p:nvPr/>
        </p:nvSpPr>
        <p:spPr>
          <a:xfrm>
            <a:off x="666129" y="2892021"/>
            <a:ext cx="4674971" cy="6152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</a:rPr>
              <a:t>Проведено 2 встречи с участниками СВО и их семьями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9B6EB6E-01AB-57F3-91E6-4996E7E0AFE1}"/>
              </a:ext>
            </a:extLst>
          </p:cNvPr>
          <p:cNvCxnSpPr>
            <a:cxnSpLocks/>
          </p:cNvCxnSpPr>
          <p:nvPr/>
        </p:nvCxnSpPr>
        <p:spPr>
          <a:xfrm>
            <a:off x="6122077" y="3847014"/>
            <a:ext cx="12044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F3DE6A0-E1FB-F307-E978-C8856C395260}"/>
              </a:ext>
            </a:extLst>
          </p:cNvPr>
          <p:cNvSpPr/>
          <p:nvPr/>
        </p:nvSpPr>
        <p:spPr>
          <a:xfrm>
            <a:off x="6747630" y="3566483"/>
            <a:ext cx="4674971" cy="6152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</a:rPr>
              <a:t>Изготовлено и отправлено в зону СВО более 1000 наборов «сухого душа», 95 окопных свечей. 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BC233DD2-14EF-074B-FFDE-CE8DBA2B7C13}"/>
              </a:ext>
            </a:extLst>
          </p:cNvPr>
          <p:cNvCxnSpPr>
            <a:cxnSpLocks/>
          </p:cNvCxnSpPr>
          <p:nvPr/>
        </p:nvCxnSpPr>
        <p:spPr>
          <a:xfrm>
            <a:off x="4818817" y="4532075"/>
            <a:ext cx="13032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331AACC-7D7F-9B89-DB98-0BCC06968C92}"/>
              </a:ext>
            </a:extLst>
          </p:cNvPr>
          <p:cNvSpPr/>
          <p:nvPr/>
        </p:nvSpPr>
        <p:spPr>
          <a:xfrm>
            <a:off x="716138" y="4224457"/>
            <a:ext cx="4674971" cy="6152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</a:rPr>
              <a:t>Отправлено в зону СВО 7 посылок с изготовленными детьми сувенирами, брошами к 9 мая,  открытками, оберегами, письмами, рисунками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F9F75032-0CC4-7D3C-1B46-9DDA1EF54E48}"/>
              </a:ext>
            </a:extLst>
          </p:cNvPr>
          <p:cNvCxnSpPr>
            <a:cxnSpLocks/>
          </p:cNvCxnSpPr>
          <p:nvPr/>
        </p:nvCxnSpPr>
        <p:spPr>
          <a:xfrm>
            <a:off x="6122077" y="4933048"/>
            <a:ext cx="935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EC08674-5905-69D1-EA3C-C827DD069FD6}"/>
              </a:ext>
            </a:extLst>
          </p:cNvPr>
          <p:cNvSpPr/>
          <p:nvPr/>
        </p:nvSpPr>
        <p:spPr>
          <a:xfrm>
            <a:off x="6800891" y="4671704"/>
            <a:ext cx="5156211" cy="6152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</a:rPr>
              <a:t>Коллективом КГБУ СО «КЦСОН «Сухобузимский» отправлены посылки с тактическими перчатками, сладкими гостинцами, чаем, кофе, носками, медикаментами. 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6C62DE5A-BF47-FCBD-4A7C-0917C11C89C8}"/>
              </a:ext>
            </a:extLst>
          </p:cNvPr>
          <p:cNvCxnSpPr>
            <a:cxnSpLocks/>
          </p:cNvCxnSpPr>
          <p:nvPr/>
        </p:nvCxnSpPr>
        <p:spPr>
          <a:xfrm>
            <a:off x="5186406" y="5547087"/>
            <a:ext cx="935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E2B759B-695E-FA89-1EAD-A727DD8D37D8}"/>
              </a:ext>
            </a:extLst>
          </p:cNvPr>
          <p:cNvSpPr/>
          <p:nvPr/>
        </p:nvSpPr>
        <p:spPr>
          <a:xfrm>
            <a:off x="232226" y="5045526"/>
            <a:ext cx="5640276" cy="143327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</a:rPr>
              <a:t>Записано и отправлено 5 видеороликов с поздравлениями для добровольцев стрелковой роты снайперов специального назначения «Енисей», для бойцов с позывным «Солнце», «Альпинист», «Таймень», «Плазма»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</a:rPr>
              <a:t>Получили ответ на поздравление от бойцов с позывным «Солнце», «Солнце», «Альпинист», «Таймень», «Плазма»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96F17DA8-31A6-8DCF-232F-E06FD74F2A6F}"/>
              </a:ext>
            </a:extLst>
          </p:cNvPr>
          <p:cNvCxnSpPr>
            <a:cxnSpLocks/>
          </p:cNvCxnSpPr>
          <p:nvPr/>
        </p:nvCxnSpPr>
        <p:spPr>
          <a:xfrm>
            <a:off x="6122077" y="5930306"/>
            <a:ext cx="784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B6E05E7A-F36C-E651-1072-EA00D07341A3}"/>
              </a:ext>
            </a:extLst>
          </p:cNvPr>
          <p:cNvSpPr/>
          <p:nvPr/>
        </p:nvSpPr>
        <p:spPr>
          <a:xfrm>
            <a:off x="6800891" y="5730512"/>
            <a:ext cx="4674971" cy="6152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>
                <a:solidFill>
                  <a:schemeClr val="tx1"/>
                </a:solidFill>
              </a:rPr>
              <a:t>неоднократно выходили статьи в общественно-политической гезете Сухобузимского района «Сельская жизнь»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15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CF5806F-D933-D64C-FC11-6567B462D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70" y="4055952"/>
            <a:ext cx="4638718" cy="2956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3747BE-906C-3969-95BD-D1B0330EF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459" y="3179437"/>
            <a:ext cx="3832660" cy="3832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AAA914-435D-94EB-C85E-E322C3D5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3466" y="-146002"/>
            <a:ext cx="4554780" cy="4554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DE895B-7F1A-8FB1-330F-BF99DE5A0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100" y="60942"/>
            <a:ext cx="1219512" cy="121951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5EA635-34B9-3EF7-A0B8-0DD548EF570B}"/>
              </a:ext>
            </a:extLst>
          </p:cNvPr>
          <p:cNvSpPr/>
          <p:nvPr/>
        </p:nvSpPr>
        <p:spPr>
          <a:xfrm>
            <a:off x="3003615" y="103160"/>
            <a:ext cx="5973470" cy="93047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Патриотическое направление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36C83A-6425-DFCA-5983-8CCD3310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92" y="738341"/>
            <a:ext cx="1686757" cy="29808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0CD100-40C1-2358-50D3-E9797E92F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688" y="738341"/>
            <a:ext cx="4828604" cy="45547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781645-D064-7E27-8C88-0346D494A2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492" r="13199" b="12330"/>
          <a:stretch/>
        </p:blipFill>
        <p:spPr>
          <a:xfrm>
            <a:off x="5427101" y="4703671"/>
            <a:ext cx="1764298" cy="18329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2992D7-4967-51B5-A01E-73BFBC817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83" y="3107700"/>
            <a:ext cx="4825662" cy="41597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CD61CD-8153-04CA-C403-68F5FCEA8E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949" y="1678024"/>
            <a:ext cx="1412341" cy="27307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8DBD111-4606-40B9-6C14-72DE469D22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972" y="3838566"/>
            <a:ext cx="1521343" cy="26980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0A9FF5F-5762-BE4A-570B-67F9BEFA0F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0427" y="3805845"/>
            <a:ext cx="1451084" cy="273075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B4A6347-236E-570A-B4B1-6295246542FB}"/>
              </a:ext>
            </a:extLst>
          </p:cNvPr>
          <p:cNvSpPr txBox="1"/>
          <p:nvPr/>
        </p:nvSpPr>
        <p:spPr>
          <a:xfrm>
            <a:off x="3003615" y="1682983"/>
            <a:ext cx="6844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социальных сетях мы наблюдаем, что у участников проекта появляются посты, где отражается гордость за свою страну, уважение к ребятам на СВО, и чувство благодарности родителей, привлеченных в проект детей. </a:t>
            </a:r>
          </a:p>
        </p:txBody>
      </p:sp>
    </p:spTree>
    <p:extLst>
      <p:ext uri="{BB962C8B-B14F-4D97-AF65-F5344CB8AC3E}">
        <p14:creationId xmlns:p14="http://schemas.microsoft.com/office/powerpoint/2010/main" val="2758148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B6772F6-0937-7E54-A04C-706BA4DC3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390" y="1491449"/>
            <a:ext cx="6870410" cy="60759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B66BE4-EE6B-0E92-F779-8CF3ED2DD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100" y="60942"/>
            <a:ext cx="1219512" cy="121951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59DC8DF-28E3-08B9-A6A8-CE2BA5E4F9EB}"/>
              </a:ext>
            </a:extLst>
          </p:cNvPr>
          <p:cNvSpPr/>
          <p:nvPr/>
        </p:nvSpPr>
        <p:spPr>
          <a:xfrm>
            <a:off x="3003615" y="103160"/>
            <a:ext cx="5973470" cy="93047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Патриотическое направление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163D9E-F2C5-4827-7929-A9D812E8A235}"/>
              </a:ext>
            </a:extLst>
          </p:cNvPr>
          <p:cNvSpPr txBox="1"/>
          <p:nvPr/>
        </p:nvSpPr>
        <p:spPr>
          <a:xfrm>
            <a:off x="2453200" y="1345631"/>
            <a:ext cx="7622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Неоднократно выходили статьи в общественно-политической газете Сухобузимского района «Сельская жизнь»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D84337E-9367-1132-614B-1B0DBA71F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746" y="2743590"/>
            <a:ext cx="2306796" cy="389153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9E984E8-E735-C0C1-1964-C5FBEF2BDE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96"/>
          <a:stretch/>
        </p:blipFill>
        <p:spPr>
          <a:xfrm>
            <a:off x="278078" y="2381704"/>
            <a:ext cx="3905844" cy="3406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7D0323D-6EE2-DB90-CA53-EE44A51FF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680" y="2743590"/>
            <a:ext cx="3997569" cy="2998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5924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AF6600-AD43-D11C-F96C-B1F0F8BD2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723" y="208183"/>
            <a:ext cx="2071788" cy="2961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F2D25D-19D7-ED0A-3C14-C730389AA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13" y="208183"/>
            <a:ext cx="1823104" cy="29611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9E2015-E8FD-0DCA-A56C-FB9222613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13" y="3886153"/>
            <a:ext cx="2356093" cy="1767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21D709-1F3F-915C-0331-C344FBDF1D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9"/>
          <a:stretch/>
        </p:blipFill>
        <p:spPr>
          <a:xfrm>
            <a:off x="8714684" y="348423"/>
            <a:ext cx="3037281" cy="1572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8ADA438-BDDE-283E-0EC6-62BB157A43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85" y="2843704"/>
            <a:ext cx="2110843" cy="2802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1CA6C7-6C4F-9993-701B-CD6DBFD6F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89" y="4512155"/>
            <a:ext cx="2822547" cy="1882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C3162D3-0EC3-EB97-E94C-2B07467F6A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92" y="2949524"/>
            <a:ext cx="2676095" cy="1784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50B760-77A7-FF76-69DF-78E5A689F43E}"/>
              </a:ext>
            </a:extLst>
          </p:cNvPr>
          <p:cNvSpPr txBox="1"/>
          <p:nvPr/>
        </p:nvSpPr>
        <p:spPr>
          <a:xfrm>
            <a:off x="1221153" y="3484847"/>
            <a:ext cx="2684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окопных свечей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AC2961-9D23-D11B-494D-A49539B934E3}"/>
              </a:ext>
            </a:extLst>
          </p:cNvPr>
          <p:cNvSpPr txBox="1"/>
          <p:nvPr/>
        </p:nvSpPr>
        <p:spPr>
          <a:xfrm>
            <a:off x="7931049" y="2202223"/>
            <a:ext cx="3450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гигиенических наборов «Сухой душ» 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9C9A375-2488-F2C9-AF9F-9A11E07F34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5"/>
          <a:stretch/>
        </p:blipFill>
        <p:spPr>
          <a:xfrm>
            <a:off x="2167308" y="5317125"/>
            <a:ext cx="2069674" cy="1191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30520E4-16EB-9513-D803-CF4B98BDBF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8502" y="323307"/>
            <a:ext cx="2822547" cy="2022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62967310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755</TotalTime>
  <Words>1053</Words>
  <Application>Microsoft Office PowerPoint</Application>
  <PresentationFormat>Широкоэкранный</PresentationFormat>
  <Paragraphs>64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Comic Sans MS</vt:lpstr>
      <vt:lpstr>Times New Roman</vt:lpstr>
      <vt:lpstr>Tw Cen MT</vt:lpstr>
      <vt:lpstr>Wingdings</vt:lpstr>
      <vt:lpstr>Капля</vt:lpstr>
      <vt:lpstr>Красноярский край  Краевое государственное бюджетное учреждение социального обслуживания  «комплексный центр социального обслуживания населения  «сухобузимский»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Краевое государственное бюджетное учреждение социального обслуживания  «комплексный центр социального обслуживания населения  «сухобузимский»</dc:title>
  <dc:creator>КЦСОН</dc:creator>
  <cp:lastModifiedBy>КЦСОН</cp:lastModifiedBy>
  <cp:revision>19</cp:revision>
  <dcterms:created xsi:type="dcterms:W3CDTF">2023-08-23T01:41:21Z</dcterms:created>
  <dcterms:modified xsi:type="dcterms:W3CDTF">2024-03-13T04:52:36Z</dcterms:modified>
</cp:coreProperties>
</file>